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565" r:id="rId3"/>
    <p:sldId id="568" r:id="rId4"/>
    <p:sldId id="581" r:id="rId5"/>
    <p:sldId id="572" r:id="rId6"/>
    <p:sldId id="590" r:id="rId7"/>
    <p:sldId id="591" r:id="rId8"/>
    <p:sldId id="592" r:id="rId9"/>
    <p:sldId id="586" r:id="rId10"/>
    <p:sldId id="587" r:id="rId11"/>
    <p:sldId id="588" r:id="rId12"/>
    <p:sldId id="589" r:id="rId13"/>
    <p:sldId id="584" r:id="rId14"/>
    <p:sldId id="578" r:id="rId15"/>
    <p:sldId id="566" r:id="rId16"/>
  </p:sldIdLst>
  <p:sldSz cx="12192000" cy="6858000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9900"/>
    <a:srgbClr val="FF6600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8348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552" y="-96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7" rIns="93092" bIns="46547" numCol="1" anchor="t" anchorCtr="0" compatLnSpc="1">
            <a:prstTxWarp prst="textNoShape">
              <a:avLst/>
            </a:prstTxWarp>
          </a:bodyPr>
          <a:lstStyle>
            <a:lvl1pPr defTabSz="93223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877" y="1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7" rIns="93092" bIns="46547" numCol="1" anchor="t" anchorCtr="0" compatLnSpc="1">
            <a:prstTxWarp prst="textNoShape">
              <a:avLst/>
            </a:prstTxWarp>
          </a:bodyPr>
          <a:lstStyle>
            <a:lvl1pPr algn="r" defTabSz="93223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740"/>
            <a:ext cx="3037523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7" rIns="93092" bIns="46547" numCol="1" anchor="b" anchorCtr="0" compatLnSpc="1">
            <a:prstTxWarp prst="textNoShape">
              <a:avLst/>
            </a:prstTxWarp>
          </a:bodyPr>
          <a:lstStyle>
            <a:lvl1pPr defTabSz="93223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877" y="8831740"/>
            <a:ext cx="3037523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7" rIns="93092" bIns="46547" numCol="1" anchor="b" anchorCtr="0" compatLnSpc="1">
            <a:prstTxWarp prst="textNoShape">
              <a:avLst/>
            </a:prstTxWarp>
          </a:bodyPr>
          <a:lstStyle>
            <a:lvl1pPr algn="r" defTabSz="93223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C915625-634F-43A9-BFAE-F8FF18CA2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48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7" rIns="93092" bIns="46547" numCol="1" anchor="t" anchorCtr="0" compatLnSpc="1">
            <a:prstTxWarp prst="textNoShape">
              <a:avLst/>
            </a:prstTxWarp>
          </a:bodyPr>
          <a:lstStyle>
            <a:lvl1pPr defTabSz="93223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292" y="1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7" rIns="93092" bIns="46547" numCol="1" anchor="t" anchorCtr="0" compatLnSpc="1">
            <a:prstTxWarp prst="textNoShape">
              <a:avLst/>
            </a:prstTxWarp>
          </a:bodyPr>
          <a:lstStyle>
            <a:lvl1pPr algn="r" defTabSz="93223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2750" y="695325"/>
            <a:ext cx="61960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8" y="4415077"/>
            <a:ext cx="5612125" cy="418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7" rIns="93092" bIns="46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154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7" rIns="93092" bIns="46547" numCol="1" anchor="b" anchorCtr="0" compatLnSpc="1">
            <a:prstTxWarp prst="textNoShape">
              <a:avLst/>
            </a:prstTxWarp>
          </a:bodyPr>
          <a:lstStyle>
            <a:lvl1pPr defTabSz="93223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292" y="8830154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7" rIns="93092" bIns="46547" numCol="1" anchor="b" anchorCtr="0" compatLnSpc="1">
            <a:prstTxWarp prst="textNoShape">
              <a:avLst/>
            </a:prstTxWarp>
          </a:bodyPr>
          <a:lstStyle>
            <a:lvl1pPr algn="r" defTabSz="93223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6AACC46-C279-443F-B556-4A2B318B4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 userDrawn="1"/>
        </p:nvSpPr>
        <p:spPr bwMode="auto">
          <a:xfrm>
            <a:off x="428118" y="2489548"/>
            <a:ext cx="5910159" cy="68326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2400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Brandon Payne</a:t>
            </a: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Gill Sans MT" panose="020B0502020104020203" pitchFamily="34" charset="0"/>
              </a:rPr>
              <a:t>Planner Water Resources</a:t>
            </a:r>
          </a:p>
        </p:txBody>
      </p:sp>
      <p:sp>
        <p:nvSpPr>
          <p:cNvPr id="4" name="Title Placeholder 1"/>
          <p:cNvSpPr txBox="1">
            <a:spLocks/>
          </p:cNvSpPr>
          <p:nvPr userDrawn="1"/>
        </p:nvSpPr>
        <p:spPr>
          <a:xfrm>
            <a:off x="452510" y="331471"/>
            <a:ext cx="11286068" cy="16927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Edwards Aquifer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Lease Bid Process 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 userDrawn="1"/>
        </p:nvSpPr>
        <p:spPr bwMode="auto">
          <a:xfrm>
            <a:off x="428117" y="3880680"/>
            <a:ext cx="5910159" cy="74360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2200" b="0" i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Gill Sans MT" panose="020B0502020104020203" pitchFamily="34" charset="0"/>
              </a:rPr>
              <a:t>Leasing</a:t>
            </a:r>
            <a:r>
              <a:rPr lang="en-US" sz="2200" b="0" i="0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Gill Sans MT" panose="020B0502020104020203" pitchFamily="34" charset="0"/>
              </a:rPr>
              <a:t> of Edwards Aquifer Groundwater</a:t>
            </a:r>
            <a:endParaRPr lang="en-US" sz="2200" b="0" i="0" dirty="0" smtClean="0">
              <a:solidFill>
                <a:schemeClr val="accent5">
                  <a:lumMod val="40000"/>
                  <a:lumOff val="60000"/>
                </a:schemeClr>
              </a:solidFill>
              <a:latin typeface="Gill Sans MT" panose="020B0502020104020203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0" i="0" noProof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Gill Sans MT" panose="020B0502020104020203" pitchFamily="34" charset="0"/>
              </a:rPr>
              <a:t>June</a:t>
            </a:r>
            <a:r>
              <a:rPr lang="en-US" sz="2200" b="0" i="0" baseline="0" noProof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Gill Sans MT" panose="020B0502020104020203" pitchFamily="34" charset="0"/>
              </a:rPr>
              <a:t> 27, 2018</a:t>
            </a:r>
            <a:endParaRPr lang="en-US" sz="2200" b="0" i="0" noProof="0" dirty="0" smtClean="0">
              <a:solidFill>
                <a:schemeClr val="accent5">
                  <a:lumMod val="40000"/>
                  <a:lumOff val="60000"/>
                </a:schemeClr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68118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5120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5656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992372"/>
            <a:ext cx="10972800" cy="49559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9"/>
            <a:ext cx="11389896" cy="69913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1389896" cy="67538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50027"/>
            <a:ext cx="10972800" cy="50112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1389896" cy="67520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1027"/>
            <a:ext cx="10972800" cy="45173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09600" y="977705"/>
            <a:ext cx="11385453" cy="4454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 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9"/>
            <a:ext cx="11389896" cy="674931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85737"/>
            <a:ext cx="5384800" cy="497558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84738"/>
            <a:ext cx="5384800" cy="49836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, 2 Title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551" y="293688"/>
            <a:ext cx="3621024" cy="58499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7815" y="293689"/>
            <a:ext cx="3625971" cy="5849938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750976" y="274638"/>
            <a:ext cx="8248519" cy="67520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3759766" y="949842"/>
            <a:ext cx="8235287" cy="50185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5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, 2 Title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551" y="293688"/>
            <a:ext cx="3621024" cy="58499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7815" y="293689"/>
            <a:ext cx="3625971" cy="5849938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750976" y="274638"/>
            <a:ext cx="8248519" cy="67520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3759766" y="1451027"/>
            <a:ext cx="8235287" cy="45173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49752" y="977705"/>
            <a:ext cx="8245301" cy="4454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s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51027"/>
            <a:ext cx="5384800" cy="451029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1028"/>
            <a:ext cx="5384800" cy="451738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1389896" cy="67520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09600" y="977705"/>
            <a:ext cx="11385453" cy="4454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12599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52362"/>
            <a:ext cx="5386917" cy="42853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012599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652362"/>
            <a:ext cx="5389033" cy="42853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1389896" cy="67520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o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1389896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7.e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1" r="3391" b="844"/>
          <a:stretch/>
        </p:blipFill>
        <p:spPr>
          <a:xfrm>
            <a:off x="0" y="5405158"/>
            <a:ext cx="12192000" cy="1452842"/>
          </a:xfrm>
          <a:prstGeom prst="rect">
            <a:avLst/>
          </a:prstGeom>
        </p:spPr>
      </p:pic>
      <p:pic>
        <p:nvPicPr>
          <p:cNvPr id="9" name="Picture 8" descr="Waterful-logo-white.png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71"/>
          <a:stretch/>
        </p:blipFill>
        <p:spPr>
          <a:xfrm>
            <a:off x="460597" y="5838205"/>
            <a:ext cx="2926905" cy="684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952" y="2528814"/>
            <a:ext cx="3445218" cy="1944087"/>
          </a:xfrm>
          <a:prstGeom prst="rect">
            <a:avLst/>
          </a:prstGeom>
          <a:effectLst>
            <a:outerShdw blurRad="355600" algn="tl" rotWithShape="0">
              <a:schemeClr val="bg1">
                <a:alpha val="65000"/>
              </a:scheme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/>
  <p:txStyles>
    <p:titleStyle>
      <a:lvl1pPr algn="r" defTabSz="914400" rtl="0" eaLnBrk="1" latinLnBrk="0" hangingPunct="1">
        <a:spcBef>
          <a:spcPct val="0"/>
        </a:spcBef>
        <a:buNone/>
        <a:defRPr sz="4000" kern="1200" baseline="0">
          <a:solidFill>
            <a:schemeClr val="bg1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44553"/>
            <a:ext cx="12191998" cy="455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0" r="3391" b="43509"/>
          <a:stretch/>
        </p:blipFill>
        <p:spPr>
          <a:xfrm>
            <a:off x="0" y="6071908"/>
            <a:ext cx="12192000" cy="786092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4257" y="47186"/>
            <a:ext cx="1500693" cy="237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noProof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rPr>
              <a:t>June</a:t>
            </a:r>
            <a:r>
              <a:rPr lang="en-US" sz="1200" b="0" baseline="0" noProof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1200" b="0" noProof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rPr>
              <a:t>27, 2018</a:t>
            </a:r>
            <a:endParaRPr lang="en-US" sz="1200" b="0" noProof="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10372725" y="47186"/>
            <a:ext cx="1800225" cy="2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200" b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rPr>
              <a:t>Page </a:t>
            </a:r>
            <a:fld id="{F31E7ECC-B9C9-4914-948A-880332F23CFE}" type="slidenum">
              <a:rPr lang="en-US" sz="1200" b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‹#›</a:t>
            </a:fld>
            <a:r>
              <a:rPr lang="en-US" sz="1200" b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rPr>
              <a:t> </a:t>
            </a:r>
            <a:endParaRPr lang="en-US" sz="1200" b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 userDrawn="1"/>
        </p:nvSpPr>
        <p:spPr bwMode="auto">
          <a:xfrm>
            <a:off x="208903" y="6356259"/>
            <a:ext cx="8896997" cy="35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2400" b="0" i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SAWS Leasing</a:t>
            </a:r>
            <a:r>
              <a:rPr lang="en-US" sz="2400" b="0" i="0" baseline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of Edwards Aquifer Groundwater</a:t>
            </a:r>
            <a:endParaRPr lang="en-US" sz="2400" b="0" i="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9822305" y="5934075"/>
            <a:ext cx="2160145" cy="923925"/>
          </a:xfrm>
          <a:prstGeom prst="ellipse">
            <a:avLst/>
          </a:prstGeom>
          <a:solidFill>
            <a:schemeClr val="tx1">
              <a:alpha val="45000"/>
            </a:schemeClr>
          </a:solidFill>
          <a:ln>
            <a:noFill/>
          </a:ln>
          <a:effectLst>
            <a:softEdge rad="266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4570589" y="77002"/>
            <a:ext cx="2812701" cy="197644"/>
            <a:chOff x="4562271" y="316896"/>
            <a:chExt cx="2812701" cy="197644"/>
          </a:xfrm>
        </p:grpSpPr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16" t="39904" r="7356" b="23059"/>
            <a:stretch/>
          </p:blipFill>
          <p:spPr>
            <a:xfrm>
              <a:off x="5991466" y="316896"/>
              <a:ext cx="1383506" cy="197644"/>
            </a:xfrm>
            <a:prstGeom prst="rect">
              <a:avLst/>
            </a:prstGeom>
            <a:ln>
              <a:noFill/>
            </a:ln>
            <a:effectLst>
              <a:outerShdw blurRad="38100" dist="25400" dir="2700000" algn="tl" rotWithShape="0">
                <a:srgbClr val="333333">
                  <a:alpha val="70000"/>
                </a:srgbClr>
              </a:outerShdw>
            </a:effectLst>
          </p:spPr>
        </p:pic>
        <p:pic>
          <p:nvPicPr>
            <p:cNvPr id="24" name="Picture 23"/>
            <p:cNvPicPr>
              <a:picLocks noChangeAspect="1"/>
            </p:cNvPicPr>
            <p:nvPr userDrawn="1"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16" t="23391" r="34958" b="62330"/>
            <a:stretch/>
          </p:blipFill>
          <p:spPr>
            <a:xfrm>
              <a:off x="4562271" y="356131"/>
              <a:ext cx="1429195" cy="115155"/>
            </a:xfrm>
            <a:prstGeom prst="rect">
              <a:avLst/>
            </a:prstGeom>
            <a:ln>
              <a:noFill/>
            </a:ln>
            <a:effectLst>
              <a:outerShdw blurRad="38100" dist="25400" dir="2700000" algn="tl" rotWithShape="0">
                <a:srgbClr val="333333"/>
              </a:outerShdw>
            </a:effectLst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481" y="6166362"/>
            <a:ext cx="1141855" cy="644332"/>
          </a:xfrm>
          <a:prstGeom prst="rect">
            <a:avLst/>
          </a:prstGeom>
          <a:effectLst>
            <a:outerShdw blurRad="76200" dist="25400" dir="2700000" algn="ctr" rotWithShape="0">
              <a:schemeClr val="tx1">
                <a:alpha val="70000"/>
              </a:scheme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2" r:id="rId2"/>
    <p:sldLayoutId id="2147483686" r:id="rId3"/>
    <p:sldLayoutId id="2147483705" r:id="rId4"/>
    <p:sldLayoutId id="2147483704" r:id="rId5"/>
    <p:sldLayoutId id="2147483703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701" r:id="rId1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baseline="0">
          <a:solidFill>
            <a:srgbClr val="000099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endParaRPr lang="en-US" sz="1800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Security Guard Station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Check-in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Identification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Allow enough time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Bid opening &amp; Submittals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1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WWW.SAWS.ORG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Online 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745" y="977705"/>
            <a:ext cx="4215161" cy="496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52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Question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Contact information</a:t>
            </a:r>
            <a:endParaRPr lang="en-US" dirty="0"/>
          </a:p>
          <a:p>
            <a:endParaRPr lang="en-US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1089660" y="2330170"/>
            <a:ext cx="4533900" cy="161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Brandon Payne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(210) 233-3484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Brandon.Payne@saws.org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6675120" y="2330169"/>
            <a:ext cx="4333395" cy="161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Janie Powell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(210) 233-2443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Janie.Powell@saws.org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290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3"/>
          <p:cNvSpPr txBox="1">
            <a:spLocks/>
          </p:cNvSpPr>
          <p:nvPr/>
        </p:nvSpPr>
        <p:spPr>
          <a:xfrm>
            <a:off x="1904824" y="2464844"/>
            <a:ext cx="8539090" cy="9269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4400" smtClean="0"/>
              <a:t>Questions?</a:t>
            </a:r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Lease Bid Overview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Inventory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Example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What has changed?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Submitting a Question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How to Participate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Key Dates &amp; Timeline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Q&amp;A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098" y="1087187"/>
            <a:ext cx="4671152" cy="45319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Edwards Lease Inventory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Historically maintain between 35-40,000 AF of leased water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SAWS 2017 Water Management Plan identifies a decrease in Edwards Aquifer inventory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Due to increases in non-Edwards water supplies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Maintain lease inventory of 25,000 AF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3,500 AF is targeted to maintain lease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3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Request for Edwards Lease Bids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year (5) lease term</a:t>
            </a:r>
          </a:p>
          <a:p>
            <a:r>
              <a:rPr lang="en-US" dirty="0" smtClean="0"/>
              <a:t>Submittal will include the price requested per acre-foot</a:t>
            </a:r>
          </a:p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Overview / Example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946741"/>
              </p:ext>
            </p:extLst>
          </p:nvPr>
        </p:nvGraphicFramePr>
        <p:xfrm>
          <a:off x="2032000" y="2790157"/>
          <a:ext cx="8128000" cy="2903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925419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Permit </a:t>
                      </a:r>
                    </a:p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Number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Acre-feet per annum offered for Lease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Price per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    Acre-foot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Total Lease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Cost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59232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P1XX-3XX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30 acre-feet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$115.00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$19,500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9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59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Previous Request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Multiple terms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2-year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5-year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Flexible Start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2016 or 2017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Price determined by permit-holder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Current Request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Single term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5-year term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Effective Jan 1, 2019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Expiring Dec. 31, 2023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Price determined by permit-holder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Has Changed?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Previous vs.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09600" y="1451027"/>
            <a:ext cx="11166088" cy="451029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Submit a package by: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Completing &amp; signing </a:t>
            </a:r>
            <a:br>
              <a:rPr lang="en-US" dirty="0" smtClean="0"/>
            </a:br>
            <a:r>
              <a:rPr lang="en-US" dirty="0" smtClean="0"/>
              <a:t>Exhibit 1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Copies of leases affecting EAA rights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Securely seal bids – mark exterior of envelope with solicitation number: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B-18-010-JP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Return to SAWS (mail or deliver only) for time-stamp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Participate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Submitting a bid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8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41786" y="1451027"/>
            <a:ext cx="5384800" cy="451738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u="sng" dirty="0" smtClean="0"/>
              <a:t>In person or Hand delivery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San </a:t>
            </a:r>
            <a:r>
              <a:rPr lang="en-US" dirty="0"/>
              <a:t>Antonio Water System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Customer </a:t>
            </a:r>
            <a:r>
              <a:rPr lang="en-US" dirty="0"/>
              <a:t>Center </a:t>
            </a:r>
            <a:r>
              <a:rPr lang="en-US" dirty="0" smtClean="0"/>
              <a:t>Building – Counter Services</a:t>
            </a: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2800 </a:t>
            </a:r>
            <a:r>
              <a:rPr lang="en-US" dirty="0"/>
              <a:t>U.S. Hwy 281 North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San </a:t>
            </a:r>
            <a:r>
              <a:rPr lang="en-US" dirty="0"/>
              <a:t>Antonio, TX 78212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Participate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Submitting a bid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821" y="612827"/>
            <a:ext cx="1475232" cy="838200"/>
          </a:xfrm>
          <a:prstGeom prst="rect">
            <a:avLst/>
          </a:prstGeom>
        </p:spPr>
      </p:pic>
      <p:sp>
        <p:nvSpPr>
          <p:cNvPr id="8" name="Content Placeholder 12"/>
          <p:cNvSpPr>
            <a:spLocks noGrp="1"/>
          </p:cNvSpPr>
          <p:nvPr>
            <p:ph sz="half" idx="2"/>
          </p:nvPr>
        </p:nvSpPr>
        <p:spPr>
          <a:xfrm>
            <a:off x="756986" y="1451027"/>
            <a:ext cx="5384800" cy="451738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u="sng" dirty="0" smtClean="0"/>
              <a:t>Mail or FedEx, etc.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San </a:t>
            </a:r>
            <a:r>
              <a:rPr lang="en-US" dirty="0"/>
              <a:t>Antonio Water System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ATT: Contract </a:t>
            </a:r>
            <a:r>
              <a:rPr lang="en-US" dirty="0"/>
              <a:t>Administration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2800 </a:t>
            </a:r>
            <a:r>
              <a:rPr lang="en-US" dirty="0"/>
              <a:t>U.S. Hwy 281 North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San </a:t>
            </a:r>
            <a:r>
              <a:rPr lang="en-US" dirty="0"/>
              <a:t>Antonio, TX 78212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451027"/>
            <a:ext cx="3665220" cy="4510295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sz="3200" dirty="0" smtClean="0"/>
              <a:t>June 21, 2019</a:t>
            </a:r>
            <a:endParaRPr lang="en-US" sz="3200" dirty="0"/>
          </a:p>
          <a:p>
            <a:pPr>
              <a:spcAft>
                <a:spcPts val="3000"/>
              </a:spcAft>
            </a:pPr>
            <a:r>
              <a:rPr lang="en-US" sz="3200" dirty="0" smtClean="0"/>
              <a:t>July 26, 2019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40480" y="1451028"/>
            <a:ext cx="7532370" cy="4517382"/>
          </a:xfrm>
        </p:spPr>
        <p:txBody>
          <a:bodyPr/>
          <a:lstStyle/>
          <a:p>
            <a:pPr marL="0" indent="0">
              <a:spcAft>
                <a:spcPts val="3000"/>
              </a:spcAft>
              <a:buNone/>
            </a:pPr>
            <a:r>
              <a:rPr lang="en-US" sz="3200" dirty="0"/>
              <a:t>Lease bid issued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sz="3200" dirty="0" smtClean="0"/>
              <a:t>First </a:t>
            </a:r>
            <a:r>
              <a:rPr lang="en-US" sz="3200" dirty="0"/>
              <a:t>public lease </a:t>
            </a:r>
            <a:r>
              <a:rPr lang="en-US" sz="3200" dirty="0" smtClean="0"/>
              <a:t>bid @ </a:t>
            </a:r>
            <a:r>
              <a:rPr lang="en-US" sz="3200" dirty="0"/>
              <a:t>2:00 </a:t>
            </a:r>
            <a:r>
              <a:rPr lang="en-US" sz="3200" dirty="0" smtClean="0"/>
              <a:t>PM opening </a:t>
            </a:r>
            <a:r>
              <a:rPr lang="en-US" sz="3200" dirty="0"/>
              <a:t>SAWS building </a:t>
            </a:r>
            <a:r>
              <a:rPr lang="en-US" sz="3200" dirty="0" smtClean="0"/>
              <a:t>(CR-C137)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Dates &amp; Timeline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Lease Bids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254" y="3868467"/>
            <a:ext cx="5865492" cy="1978555"/>
          </a:xfrm>
          <a:prstGeom prst="rect">
            <a:avLst/>
          </a:prstGeom>
          <a:effectLst>
            <a:outerShdw blurRad="292100" dist="139700" dir="2700000" algn="ctr" rotWithShape="0">
              <a:schemeClr val="tx1">
                <a:alpha val="6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240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Dates &amp; Timeline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742818"/>
              </p:ext>
            </p:extLst>
          </p:nvPr>
        </p:nvGraphicFramePr>
        <p:xfrm>
          <a:off x="3558540" y="1628904"/>
          <a:ext cx="5073806" cy="3373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6903"/>
                <a:gridCol w="2536903"/>
              </a:tblGrid>
              <a:tr h="3373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Bid Opening Date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Conference Room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373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26-Jul-19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CR-C137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373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9-Aug-19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CR-C137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373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23-Aug-19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CR-C137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373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6-Sep-19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CR-C137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373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20-Sep-19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CR-C137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373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4-Oct-19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CR-C137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373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18-Oct-19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CR-C137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373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1-Nov-19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CR-C137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373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15-Nov-19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</a:rPr>
                        <a:t>CR-C137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Subtitle 6"/>
          <p:cNvSpPr>
            <a:spLocks noGrp="1"/>
          </p:cNvSpPr>
          <p:nvPr>
            <p:ph type="subTitle" idx="13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Biweekly bid schedule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2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alPPT_DRAFT1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OfficalPPT_DRAFT1A</Template>
  <TotalTime>11237</TotalTime>
  <Words>320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Gill Sans MT</vt:lpstr>
      <vt:lpstr>Times New Roman</vt:lpstr>
      <vt:lpstr>OfficalPPT_DRAFT1A</vt:lpstr>
      <vt:lpstr>1 title slide</vt:lpstr>
      <vt:lpstr>PowerPoint Presentation</vt:lpstr>
      <vt:lpstr>Outline</vt:lpstr>
      <vt:lpstr>Edwards Lease Inventory</vt:lpstr>
      <vt:lpstr>Request for Edwards Lease Bids</vt:lpstr>
      <vt:lpstr>What Has Changed?</vt:lpstr>
      <vt:lpstr>How to Participate</vt:lpstr>
      <vt:lpstr>How to Participate</vt:lpstr>
      <vt:lpstr>Key Dates &amp; Timeline</vt:lpstr>
      <vt:lpstr>Key Dates &amp; Timeline</vt:lpstr>
      <vt:lpstr>Security</vt:lpstr>
      <vt:lpstr>WWW.SAWS.ORG</vt:lpstr>
      <vt:lpstr>Submitting a Question</vt:lpstr>
      <vt:lpstr>PowerPoint Presentation</vt:lpstr>
      <vt:lpstr>PowerPoint Presentation</vt:lpstr>
    </vt:vector>
  </TitlesOfParts>
  <Company>SAWS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probinson</dc:creator>
  <cp:lastModifiedBy>Janie Powell M</cp:lastModifiedBy>
  <cp:revision>80</cp:revision>
  <cp:lastPrinted>2019-06-27T17:16:06Z</cp:lastPrinted>
  <dcterms:created xsi:type="dcterms:W3CDTF">2012-11-29T16:16:02Z</dcterms:created>
  <dcterms:modified xsi:type="dcterms:W3CDTF">2019-06-27T17:24:34Z</dcterms:modified>
</cp:coreProperties>
</file>